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371" r:id="rId5"/>
    <p:sldId id="377" r:id="rId6"/>
    <p:sldId id="406" r:id="rId7"/>
    <p:sldId id="378" r:id="rId8"/>
    <p:sldId id="375" r:id="rId9"/>
    <p:sldId id="376" r:id="rId10"/>
    <p:sldId id="379" r:id="rId11"/>
    <p:sldId id="381" r:id="rId12"/>
    <p:sldId id="380" r:id="rId13"/>
    <p:sldId id="405" r:id="rId14"/>
    <p:sldId id="382" r:id="rId15"/>
    <p:sldId id="383" r:id="rId16"/>
    <p:sldId id="385" r:id="rId17"/>
    <p:sldId id="384" r:id="rId18"/>
    <p:sldId id="386" r:id="rId19"/>
    <p:sldId id="387" r:id="rId20"/>
    <p:sldId id="397" r:id="rId21"/>
    <p:sldId id="400" r:id="rId22"/>
    <p:sldId id="395" r:id="rId23"/>
    <p:sldId id="398" r:id="rId24"/>
    <p:sldId id="401" r:id="rId25"/>
    <p:sldId id="399" r:id="rId26"/>
    <p:sldId id="402" r:id="rId27"/>
    <p:sldId id="403" r:id="rId28"/>
    <p:sldId id="390" r:id="rId29"/>
    <p:sldId id="897" r:id="rId30"/>
    <p:sldId id="898" r:id="rId31"/>
    <p:sldId id="388" r:id="rId32"/>
    <p:sldId id="396" r:id="rId33"/>
    <p:sldId id="410" r:id="rId34"/>
    <p:sldId id="899" r:id="rId35"/>
    <p:sldId id="411" r:id="rId36"/>
    <p:sldId id="412" r:id="rId37"/>
    <p:sldId id="394" r:id="rId38"/>
    <p:sldId id="900" r:id="rId39"/>
    <p:sldId id="407" r:id="rId40"/>
    <p:sldId id="393" r:id="rId41"/>
    <p:sldId id="408" r:id="rId42"/>
    <p:sldId id="391" r:id="rId43"/>
    <p:sldId id="409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0731" autoAdjust="0"/>
  </p:normalViewPr>
  <p:slideViewPr>
    <p:cSldViewPr>
      <p:cViewPr varScale="1">
        <p:scale>
          <a:sx n="118" d="100"/>
          <a:sy n="118" d="100"/>
        </p:scale>
        <p:origin x="14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(straight line).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9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Cross-track error (</a:t>
            </a:r>
            <a:r>
              <a:rPr lang="en-US" dirty="0" err="1"/>
              <a:t>cte</a:t>
            </a:r>
            <a:r>
              <a:rPr lang="en-US" dirty="0"/>
              <a:t>): lateral distance (of rear wheel) to desired trajectory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96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 (angle between vehicle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horizontal axis)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 (angle between vehicle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horizontal axis)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3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scompensation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4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Anticipates next step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https://www.icloud.com/keynote/035Qivaw_FXYD70xCbD5R9lDA#control%5FAV</a:t>
            </a:r>
            <a:endParaRPr lang="en-SE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08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rule of thumb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6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09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time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:r>
                  <a:rPr lang="en-US" b="0" i="0">
                    <a:latin typeface="Cambria Math" panose="02040503050406030204" pitchFamily="18" charset="0"/>
                  </a:rPr>
                  <a:t>𝑇</a:t>
                </a:r>
                <a:r>
                  <a:rPr lang="en-US" dirty="0"/>
                  <a:t> with time window </a:t>
                </a:r>
                <a:r>
                  <a:rPr lang="en-US" b="0" i="0">
                    <a:latin typeface="Cambria Math" panose="02040503050406030204" pitchFamily="18" charset="0"/>
                  </a:rPr>
                  <a:t>[𝑡,𝑡+𝑇−1]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4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cs37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9.png"/><Relationship Id="rId7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9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udacity.com/courses/cs373/lessons/48721468/concepts/48701530092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000" dirty="0"/>
              <a:t>L3 Control</a:t>
            </a:r>
            <a:endParaRPr lang="en-US" sz="3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Z. Gu,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0998-CB61-4B7E-82D1-87C6F509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153125" r="-40185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265574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365574" r="-40185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C1D5-2BCE-4954-BFE2-5D1FDBD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67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6FA-3503-473A-AD28-D5F567FB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  <a:blipFill>
                <a:blip r:embed="rId3"/>
                <a:stretch>
                  <a:fillRect l="-444" t="-4870" b="-55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28E14-9A35-41A5-B8EE-7A95D4F1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45C9-AE14-475D-9E06-D587302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34071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72CD2-6A65-4528-9C4E-26CC3979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6" y="4225264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B8B-3D2C-4649-AC63-9DE2E0B9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small. This is a linearized kinematic model.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(Please note symbol </a:t>
                </a:r>
                <a:r>
                  <a:rPr lang="en-US" dirty="0">
                    <a:solidFill>
                      <a:srgbClr val="FF0000"/>
                    </a:solidFill>
                  </a:rPr>
                  <a:t>–</a:t>
                </a:r>
                <a:r>
                  <a:rPr lang="en-US" dirty="0"/>
                  <a:t> above is NOT a minus sign!)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1037" t="-22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EF53-4491-42A4-90BE-4178081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57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5AD4-763A-48B6-B339-5EE2824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E821-0926-4ACC-AB19-6A4503BE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1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49CD-7D2E-4124-84C1-16D1DD5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Design with Pole Placement (not covered in this course)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 r="-1926" b="-50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0D30-6CE9-42E4-82F7-A935B530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14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ED7-5569-497E-BF32-35D6768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To keep it valid,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</a:t>
                </a:r>
              </a:p>
              <a:p>
                <a:pPr lvl="1"/>
                <a:r>
                  <a:rPr lang="en-US" dirty="0"/>
                  <a:t>(I think it is a rule of thumb, not a hard guarantee.)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  <a:blipFill>
                <a:blip r:embed="rId3"/>
                <a:stretch>
                  <a:fillRect l="-815" t="-24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6E43-CA19-4982-98BA-0F5E0CE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34C35-F1D1-42B9-B0B1-13F4F0D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54635"/>
            <a:ext cx="2285728" cy="1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A3CE-556B-4CFF-A989-CCB11D8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 We Made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We may 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45" r="-1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F375-4B45-46E0-9AA5-45D0AE6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21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973-0921-4043-9E19-98FD32CA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  <a:blipFill>
                <a:blip r:embed="rId2"/>
                <a:stretch>
                  <a:fillRect l="-991" t="-4468" r="-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7211-AC45-4F57-9FC2-83ADCE1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54C32-9D99-4917-AEB7-DE54102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52" y="4243297"/>
            <a:ext cx="4872496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7015-B428-4E56-8C04-3163977D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“input trajectory”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not state trajectory.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  <a:blipFill>
                <a:blip r:embed="rId3"/>
                <a:stretch>
                  <a:fillRect l="-444" t="-8152" b="-43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560F-84F5-4E81-BD80-6501EA2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F3C2556C-BBB3-4A3B-AC3C-2F3400A8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0" y="980728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2CD5-5D6A-4A51-96D4-DC81A86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C27F-D70F-468A-B3A0-B59C56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C354-88AE-4FAD-B54D-8EE99F6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" y="1149995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B399-8D4B-4424-AC6B-EF0B4B22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128556"/>
            <a:ext cx="2031472" cy="262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38D0C-1E73-4F98-9C71-FF8E1A1B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28556"/>
            <a:ext cx="2069975" cy="262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57922-99D7-45DF-AF61-5142E924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" y="3788449"/>
            <a:ext cx="2204701" cy="28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E12C-AF31-4BA1-BE61-370334C9E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40" y="3921146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/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581" t="-1323" r="-5806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088D15-6F8E-4486-852E-EBBD267897DC}"/>
              </a:ext>
            </a:extLst>
          </p:cNvPr>
          <p:cNvSpPr/>
          <p:nvPr/>
        </p:nvSpPr>
        <p:spPr bwMode="auto">
          <a:xfrm>
            <a:off x="6179188" y="3429000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/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810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F800D-B06A-40C2-B1AA-72D26FFEAA85}"/>
              </a:ext>
            </a:extLst>
          </p:cNvPr>
          <p:cNvSpPr/>
          <p:nvPr/>
        </p:nvSpPr>
        <p:spPr bwMode="auto">
          <a:xfrm>
            <a:off x="2737101" y="6047928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/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320" t="-1802" r="-2075" b="-3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54E00-6B85-4DCE-A66E-0D8B23B39ED8}"/>
              </a:ext>
            </a:extLst>
          </p:cNvPr>
          <p:cNvSpPr/>
          <p:nvPr/>
        </p:nvSpPr>
        <p:spPr bwMode="auto">
          <a:xfrm>
            <a:off x="6278060" y="6047928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/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4286" t="-2066" r="-3810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7D7905-4692-4A85-AA18-5CD369663F25}"/>
              </a:ext>
            </a:extLst>
          </p:cNvPr>
          <p:cNvSpPr/>
          <p:nvPr/>
        </p:nvSpPr>
        <p:spPr bwMode="auto">
          <a:xfrm>
            <a:off x="2622518" y="3429000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B7BF5-0357-4784-9F55-1AC95F6AFCE7}"/>
              </a:ext>
            </a:extLst>
          </p:cNvPr>
          <p:cNvSpPr txBox="1"/>
          <p:nvPr/>
        </p:nvSpPr>
        <p:spPr>
          <a:xfrm>
            <a:off x="7780427" y="5007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97344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need to design a controller to follow the trajectory output from motion planning.</a:t>
            </a:r>
          </a:p>
          <a:p>
            <a:pPr lvl="1"/>
            <a:r>
              <a:rPr lang="en-US" dirty="0"/>
              <a:t>Many control algorithms. We mainly discuss PID and MPC, the two most widely-used control algorithms for AVs.</a:t>
            </a:r>
          </a:p>
          <a:p>
            <a:pPr lvl="1"/>
            <a:r>
              <a:rPr lang="en-US" dirty="0"/>
              <a:t>We only give the basic intuition and avoid mathematical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5766416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6C06-31B5-45AC-B0E6-013CDADC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  <a:blipFill>
                <a:blip r:embed="rId2"/>
                <a:stretch>
                  <a:fillRect l="-815" t="-8134" b="-6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CD4-32FD-4487-9D30-49B975C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0AEA5-9A49-44F3-975B-4863B08C99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1633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8994-C003-44AF-AB11-842228B204F0}"/>
              </a:ext>
            </a:extLst>
          </p:cNvPr>
          <p:cNvSpPr/>
          <p:nvPr/>
        </p:nvSpPr>
        <p:spPr>
          <a:xfrm>
            <a:off x="2408396" y="659858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24787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4C5-03AA-4CDF-9D0E-DFF75DE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(e.g., to save fuel)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”; </a:t>
                </a:r>
                <a:endParaRPr lang="en-SE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2"/>
                <a:stretch>
                  <a:fillRect l="-444" t="-1576" r="-2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9A38-4613-4A7D-A1E2-D61CF27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47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02CC-4C1A-46ED-8FFF-41235D2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lookahead.</a:t>
                </a:r>
              </a:p>
              <a:p>
                <a:pPr lvl="2"/>
                <a:r>
                  <a:rPr lang="en-US" dirty="0"/>
                  <a:t>PID control is like driving your car by looking in the rearview mirror.</a:t>
                </a:r>
              </a:p>
              <a:p>
                <a:pPr lvl="1"/>
                <a:r>
                  <a:rPr lang="en-US" dirty="0"/>
                  <a:t>Handles constraints explicitly.</a:t>
                </a:r>
              </a:p>
              <a:p>
                <a:pPr lvl="2"/>
                <a:r>
                  <a:rPr lang="en-US" dirty="0"/>
                  <a:t>PID control cannot handle constraints.</a:t>
                </a:r>
              </a:p>
              <a:p>
                <a:pPr lvl="1"/>
                <a:r>
                  <a:rPr lang="en-US" dirty="0"/>
                  <a:t>Applicable to both linear and nonlinear systems.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only.</a:t>
                </a:r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Optimizer computation may be expensive.</a:t>
                </a:r>
              </a:p>
              <a:p>
                <a:pPr lvl="2"/>
                <a:r>
                  <a:rPr lang="en-US" dirty="0"/>
                  <a:t>Especially for non-linear MPC.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</a:t>
                </a:r>
                <a:r>
                  <a:rPr lang="en-US"/>
                  <a:t>higher overhead.</a:t>
                </a:r>
                <a:endParaRPr lang="en-US" dirty="0"/>
              </a:p>
              <a:p>
                <a:pPr lvl="1"/>
                <a:r>
                  <a:rPr lang="en-US" dirty="0"/>
                  <a:t>Requires accurate yet efficient system model.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  <a:blipFill>
                <a:blip r:embed="rId2"/>
                <a:stretch>
                  <a:fillRect l="-1259" t="-26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96A2D-7A7F-4B95-834D-C3367C3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88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637-484F-4A28-BFDB-FC062FC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Example: Vehicle Lateral Control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F0B-AC4D-42F3-BAD6-E0EEC35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7403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MPC cost function: minimize</a:t>
            </a:r>
          </a:p>
          <a:p>
            <a:pPr lvl="1"/>
            <a:r>
              <a:rPr lang="en-US" dirty="0"/>
              <a:t>Deviation from desired reference trajectory</a:t>
            </a:r>
          </a:p>
          <a:p>
            <a:pPr lvl="1"/>
            <a:r>
              <a:rPr lang="en-US" dirty="0"/>
              <a:t>Minimization of control effort (to save fuel)</a:t>
            </a:r>
          </a:p>
          <a:p>
            <a:r>
              <a:rPr lang="en-US" dirty="0"/>
              <a:t>MPC constraints:</a:t>
            </a:r>
          </a:p>
          <a:p>
            <a:pPr lvl="1"/>
            <a:r>
              <a:rPr lang="en-US" dirty="0"/>
              <a:t>System dynamics (longitudinal and lateral)</a:t>
            </a:r>
          </a:p>
          <a:p>
            <a:pPr lvl="1"/>
            <a:r>
              <a:rPr lang="en-US" dirty="0"/>
              <a:t>Tire force limits</a:t>
            </a:r>
          </a:p>
          <a:p>
            <a:r>
              <a:rPr lang="en-US" dirty="0"/>
              <a:t>Low-level controller takes into account:</a:t>
            </a:r>
          </a:p>
          <a:p>
            <a:pPr lvl="1"/>
            <a:r>
              <a:rPr lang="en-US" dirty="0"/>
              <a:t>Engine map (a lookup table)</a:t>
            </a:r>
          </a:p>
          <a:p>
            <a:pPr lvl="1"/>
            <a:r>
              <a:rPr lang="en-US" dirty="0"/>
              <a:t>Actuator models</a:t>
            </a:r>
          </a:p>
          <a:p>
            <a:pPr lvl="1"/>
            <a:r>
              <a:rPr lang="en-US" dirty="0"/>
              <a:t>Tire force models</a:t>
            </a:r>
          </a:p>
          <a:p>
            <a:r>
              <a:rPr lang="en-US" dirty="0"/>
              <a:t>It is possible to integrate low-level controller into MPC, so the overall MPC has more complex models and constraints, with increased optimizer computation load.</a:t>
            </a:r>
          </a:p>
          <a:p>
            <a:pPr lvl="1"/>
            <a:endParaRPr lang="en-US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CF55-BE3E-4F6A-B9A8-CD404F2C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4415-7E3A-4646-B385-0511FF94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" y="3710299"/>
            <a:ext cx="8748464" cy="30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B561-C47E-42EE-96BD-D255CDF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This is a passing maneuver: ego vehicle turns left to pass a front vehicle, and then turns right to return to ego-lane.</a:t>
                </a:r>
              </a:p>
              <a:p>
                <a:r>
                  <a:rPr lang="en-US" dirty="0"/>
                  <a:t>MPC controller performance</a:t>
                </a:r>
              </a:p>
              <a:p>
                <a:pPr lvl="1"/>
                <a:r>
                  <a:rPr lang="en-US" dirty="0"/>
                  <a:t>Actual vehicle state trajectories (lateral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longitudinal and lateral velocities, yaw rate (angular velocity))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trajectories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r>
                  <a:rPr lang="en-US" dirty="0"/>
                  <a:t>Low-level controller performance</a:t>
                </a:r>
              </a:p>
              <a:p>
                <a:pPr lvl="1"/>
                <a:r>
                  <a:rPr lang="en-US" dirty="0"/>
                  <a:t>Actual tire forces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tire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  <a:blipFill>
                <a:blip r:embed="rId2"/>
                <a:stretch>
                  <a:fillRect l="-1677" t="-1930" r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D22F-6453-4EB5-A281-F2391656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2A13-2AC4-4E20-B62E-FA304474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30396"/>
            <a:ext cx="4161284" cy="143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2763-31E5-4901-AFC9-00528AA9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08" y="2572167"/>
            <a:ext cx="4610292" cy="201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A9E8-5EFF-44B9-871F-8F68D829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55" y="4600440"/>
            <a:ext cx="4576352" cy="1982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8DCA8-7F59-42DC-81AF-F56B05FC32E0}"/>
              </a:ext>
            </a:extLst>
          </p:cNvPr>
          <p:cNvSpPr/>
          <p:nvPr/>
        </p:nvSpPr>
        <p:spPr>
          <a:xfrm>
            <a:off x="1403648" y="6616940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https://www.coursera.org/learn/intro-self-driving-cars/lecture/WHPvn/lesson-4-advanced-steering-control-mpc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792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7F6-3F68-47F1-BD5D-F3F46BD3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 </a:t>
                </a:r>
              </a:p>
              <a:p>
                <a:pPr lvl="1"/>
                <a:endParaRPr lang="en-US" kern="1200" dirty="0">
                  <a:latin typeface="Arial" charset="0"/>
                </a:endParaRP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  <a:blipFill>
                <a:blip r:embed="rId3"/>
                <a:stretch>
                  <a:fillRect l="-1704" t="-24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D1E73-2ECB-4D13-903D-BE49167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707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2AC-5B08-4A88-9177-1B41971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A control algorithm, e.g., PID or MPC, may be either kinematic or dynamic control</a:t>
                </a:r>
              </a:p>
              <a:p>
                <a:pPr lvl="1"/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3"/>
                <a:stretch>
                  <a:fillRect l="-444" t="-1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133A-8F43-4A19-9B41-E9E4FDA6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24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447-AEE3-4459-881D-D885C80E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174121"/>
            <a:ext cx="8534400" cy="868362"/>
          </a:xfrm>
        </p:spPr>
        <p:txBody>
          <a:bodyPr/>
          <a:lstStyle/>
          <a:p>
            <a:r>
              <a:rPr lang="en-US" sz="3200" dirty="0"/>
              <a:t>Kinematic vs. Dynamic Control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282-B228-45D1-83EE-A8EB8626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D51C-1E9D-4C1F-83C2-C66E166D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E341-45A3-49FF-9F40-3B0CCB7A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" y="1088146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BC76-4895-4034-B103-C12060E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243767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/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571" t="-1681" r="-1143" b="-521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789AF7-0F9C-421D-991E-7F50BE065EB1}"/>
              </a:ext>
            </a:extLst>
          </p:cNvPr>
          <p:cNvSpPr txBox="1"/>
          <p:nvPr/>
        </p:nvSpPr>
        <p:spPr>
          <a:xfrm>
            <a:off x="1676400" y="3062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B8A08-F0B0-424A-998E-0AC3F515C929}"/>
              </a:ext>
            </a:extLst>
          </p:cNvPr>
          <p:cNvSpPr txBox="1"/>
          <p:nvPr/>
        </p:nvSpPr>
        <p:spPr>
          <a:xfrm>
            <a:off x="323528" y="6000550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740002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sz="3200" dirty="0"/>
              <a:t>PID Control Lab Setup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EE34-03D2-42B1-87E2-F90FD0F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8816280" cy="5234635"/>
          </a:xfrm>
        </p:spPr>
        <p:txBody>
          <a:bodyPr>
            <a:normAutofit/>
          </a:bodyPr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3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583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track.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  <a:blipFill>
                <a:blip r:embed="rId3"/>
                <a:stretch>
                  <a:fillRect l="-760" t="-4595" b="-216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58BA21-05F1-4EC1-BACB-8ABD3CC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2156295" y="3212976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808-4231-4DFD-9024-240C6EAE5F45}"/>
              </a:ext>
            </a:extLst>
          </p:cNvPr>
          <p:cNvCxnSpPr>
            <a:cxnSpLocks/>
          </p:cNvCxnSpPr>
          <p:nvPr/>
        </p:nvCxnSpPr>
        <p:spPr bwMode="auto">
          <a:xfrm>
            <a:off x="4669726" y="3512558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E3E9A8-18FC-492D-883A-2BB753B67E73}"/>
              </a:ext>
            </a:extLst>
          </p:cNvPr>
          <p:cNvSpPr/>
          <p:nvPr/>
        </p:nvSpPr>
        <p:spPr bwMode="auto">
          <a:xfrm flipV="1">
            <a:off x="4589766" y="334995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B7F26-4159-4AD5-98AF-AAF68ED07CC6}"/>
              </a:ext>
            </a:extLst>
          </p:cNvPr>
          <p:cNvSpPr/>
          <p:nvPr/>
        </p:nvSpPr>
        <p:spPr bwMode="auto">
          <a:xfrm flipV="1">
            <a:off x="2632278" y="359197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E10910-0373-4234-82B5-697707E89AA6}"/>
              </a:ext>
            </a:extLst>
          </p:cNvPr>
          <p:cNvCxnSpPr>
            <a:cxnSpLocks/>
          </p:cNvCxnSpPr>
          <p:nvPr/>
        </p:nvCxnSpPr>
        <p:spPr bwMode="auto">
          <a:xfrm>
            <a:off x="2755571" y="3728473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AC187-AFD4-41FE-8B48-D69CDFB50DE9}"/>
              </a:ext>
            </a:extLst>
          </p:cNvPr>
          <p:cNvSpPr/>
          <p:nvPr/>
        </p:nvSpPr>
        <p:spPr>
          <a:xfrm>
            <a:off x="4617567" y="348726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6FAF18-6308-4EEE-9A56-56518153451F}"/>
              </a:ext>
            </a:extLst>
          </p:cNvPr>
          <p:cNvCxnSpPr>
            <a:cxnSpLocks/>
          </p:cNvCxnSpPr>
          <p:nvPr/>
        </p:nvCxnSpPr>
        <p:spPr bwMode="auto">
          <a:xfrm>
            <a:off x="3012401" y="4069547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427FB-151C-49BC-A4E7-194E60986562}"/>
              </a:ext>
            </a:extLst>
          </p:cNvPr>
          <p:cNvSpPr/>
          <p:nvPr/>
        </p:nvSpPr>
        <p:spPr>
          <a:xfrm>
            <a:off x="2761008" y="36028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9620E-DC53-46FD-8639-33AD28FA2EEE}"/>
              </a:ext>
            </a:extLst>
          </p:cNvPr>
          <p:cNvCxnSpPr>
            <a:cxnSpLocks/>
          </p:cNvCxnSpPr>
          <p:nvPr/>
        </p:nvCxnSpPr>
        <p:spPr bwMode="auto">
          <a:xfrm>
            <a:off x="4744576" y="564141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E05BCB-38E6-45B0-866C-6804789A3763}"/>
              </a:ext>
            </a:extLst>
          </p:cNvPr>
          <p:cNvSpPr/>
          <p:nvPr/>
        </p:nvSpPr>
        <p:spPr bwMode="auto">
          <a:xfrm flipV="1">
            <a:off x="4664616" y="547880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5781A-2ACB-4418-9BDD-9E6AE898F087}"/>
              </a:ext>
            </a:extLst>
          </p:cNvPr>
          <p:cNvSpPr/>
          <p:nvPr/>
        </p:nvSpPr>
        <p:spPr>
          <a:xfrm>
            <a:off x="4692417" y="5616119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0C4F3-F875-4CF0-BC03-D481EA343F51}"/>
              </a:ext>
            </a:extLst>
          </p:cNvPr>
          <p:cNvSpPr/>
          <p:nvPr/>
        </p:nvSpPr>
        <p:spPr bwMode="auto">
          <a:xfrm flipV="1">
            <a:off x="3073850" y="529414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54776-BA06-4F53-B785-6B448044CFA2}"/>
              </a:ext>
            </a:extLst>
          </p:cNvPr>
          <p:cNvSpPr/>
          <p:nvPr/>
        </p:nvSpPr>
        <p:spPr>
          <a:xfrm>
            <a:off x="2875991" y="541159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1926C-8D69-433C-8D22-BDAA9AF43D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5991" y="5431453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DEE3B2-7D5E-498C-9148-9CCF24BB432B}"/>
              </a:ext>
            </a:extLst>
          </p:cNvPr>
          <p:cNvCxnSpPr>
            <a:cxnSpLocks/>
            <a:stCxn id="36" idx="5"/>
          </p:cNvCxnSpPr>
          <p:nvPr/>
        </p:nvCxnSpPr>
        <p:spPr bwMode="auto">
          <a:xfrm flipV="1">
            <a:off x="3210350" y="4923689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0B50AE8-3804-4964-A7B8-79A552944CEC}"/>
              </a:ext>
            </a:extLst>
          </p:cNvPr>
          <p:cNvSpPr/>
          <p:nvPr/>
        </p:nvSpPr>
        <p:spPr bwMode="auto">
          <a:xfrm flipV="1">
            <a:off x="2504388" y="4841025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9CAB77-E62F-4DA9-B940-3252FDE51474}"/>
              </a:ext>
            </a:extLst>
          </p:cNvPr>
          <p:cNvCxnSpPr>
            <a:cxnSpLocks/>
          </p:cNvCxnSpPr>
          <p:nvPr/>
        </p:nvCxnSpPr>
        <p:spPr bwMode="auto">
          <a:xfrm>
            <a:off x="2595364" y="4497116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B0BB4-7BD4-47DF-86B4-4AC88BE4658C}"/>
              </a:ext>
            </a:extLst>
          </p:cNvPr>
          <p:cNvSpPr txBox="1"/>
          <p:nvPr/>
        </p:nvSpPr>
        <p:spPr>
          <a:xfrm>
            <a:off x="1049759" y="432212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position</a:t>
            </a:r>
          </a:p>
          <a:p>
            <a:r>
              <a:rPr lang="en-US" dirty="0"/>
              <a:t>and heading</a:t>
            </a:r>
            <a:endParaRPr lang="en-S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EDDDC-FE59-4D94-BC63-B19B80FF7A21}"/>
              </a:ext>
            </a:extLst>
          </p:cNvPr>
          <p:cNvCxnSpPr/>
          <p:nvPr/>
        </p:nvCxnSpPr>
        <p:spPr bwMode="auto">
          <a:xfrm>
            <a:off x="3995936" y="3933056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BAA3A-A008-4931-B4AA-4FBB082225DA}"/>
              </a:ext>
            </a:extLst>
          </p:cNvPr>
          <p:cNvCxnSpPr>
            <a:cxnSpLocks/>
          </p:cNvCxnSpPr>
          <p:nvPr/>
        </p:nvCxnSpPr>
        <p:spPr bwMode="auto">
          <a:xfrm>
            <a:off x="6957802" y="4209976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4F3E83-E282-48C9-AEA8-1C90985CD103}"/>
              </a:ext>
            </a:extLst>
          </p:cNvPr>
          <p:cNvCxnSpPr/>
          <p:nvPr/>
        </p:nvCxnSpPr>
        <p:spPr bwMode="auto">
          <a:xfrm>
            <a:off x="4044345" y="6104184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660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9552" y="3861048"/>
            <a:ext cx="604867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7299F-D7E2-4DFD-8787-765FC0A560A7}"/>
              </a:ext>
            </a:extLst>
          </p:cNvPr>
          <p:cNvSpPr txBox="1"/>
          <p:nvPr/>
        </p:nvSpPr>
        <p:spPr>
          <a:xfrm>
            <a:off x="6828115" y="256490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682-6EC8-496B-BD09-8694465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68362"/>
          </a:xfrm>
        </p:spPr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  <a:blipFill>
                <a:blip r:embed="rId3"/>
                <a:stretch>
                  <a:fillRect l="-212" t="-1815" r="-4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E623-C14C-4CB8-9E07-C42FA05A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4F58-6548-4289-AC95-43ECAF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64" y="3861048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/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3B0FB-3E47-472B-B946-91120E1E536C}"/>
              </a:ext>
            </a:extLst>
          </p:cNvPr>
          <p:cNvCxnSpPr/>
          <p:nvPr/>
        </p:nvCxnSpPr>
        <p:spPr bwMode="auto">
          <a:xfrm flipV="1">
            <a:off x="5172729" y="6232162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CABA5-B940-4396-AD03-DB313C44435B}"/>
              </a:ext>
            </a:extLst>
          </p:cNvPr>
          <p:cNvCxnSpPr/>
          <p:nvPr/>
        </p:nvCxnSpPr>
        <p:spPr bwMode="auto">
          <a:xfrm>
            <a:off x="5316745" y="6232162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CA9F8-013F-4D74-B015-A3314203397A}"/>
              </a:ext>
            </a:extLst>
          </p:cNvPr>
          <p:cNvGrpSpPr/>
          <p:nvPr/>
        </p:nvGrpSpPr>
        <p:grpSpPr>
          <a:xfrm rot="18836033">
            <a:off x="7307967" y="5166681"/>
            <a:ext cx="232063" cy="184666"/>
            <a:chOff x="5148064" y="5094726"/>
            <a:chExt cx="232063" cy="1846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6C0BCC-29F0-446D-91DD-CE24DEACA54E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DA9838-C8B4-48F3-8546-92897E79BA8F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/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/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333" t="-4310" r="-2424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/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/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90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D3E-EFF0-4551-AEDB-17A4E61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3C7C-F5AD-4DB2-B3EE-0935FB3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18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9634-041C-437D-AEBB-B30578B2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29"/>
            <a:ext cx="8229600" cy="868362"/>
          </a:xfrm>
        </p:spPr>
        <p:txBody>
          <a:bodyPr/>
          <a:lstStyle/>
          <a:p>
            <a:r>
              <a:rPr lang="en-US" sz="2800" dirty="0"/>
              <a:t>Udacity: State Update based on Kinematic Bicycle Model</a:t>
            </a:r>
            <a:endParaRPr lang="en-S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  <a:blipFill>
                <a:blip r:embed="rId2"/>
                <a:stretch>
                  <a:fillRect l="-424" t="-1292" r="-8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0884-D7A0-4280-B29E-06858D2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+=</m:t>
                    </m:r>
                    <m:acc>
                      <m:accPr>
                        <m:chr m:val="̇"/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t="-10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F3E599-C1C6-4FCD-AD0D-E6DD7950DC2D}"/>
              </a:ext>
            </a:extLst>
          </p:cNvPr>
          <p:cNvGrpSpPr/>
          <p:nvPr/>
        </p:nvGrpSpPr>
        <p:grpSpPr>
          <a:xfrm>
            <a:off x="4791606" y="4365646"/>
            <a:ext cx="4276194" cy="2408864"/>
            <a:chOff x="3779912" y="3938215"/>
            <a:chExt cx="5225088" cy="29093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5AF43-108F-4AD9-950C-6757DD2D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889216-84D8-49F6-AF4B-B9B19FB2D6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E8A6FA-481E-4A4D-A068-2323861CDE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/>
              <p:nvPr/>
            </p:nvSpPr>
            <p:spPr>
              <a:xfrm>
                <a:off x="37396" y="5820403"/>
                <a:ext cx="4861762" cy="954107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dirty="0"/>
                  <a:t>The “modulo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” operations keep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they are omitted or implicitly assumed in the state update equations, as they do 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" y="5820403"/>
                <a:ext cx="4861762" cy="954107"/>
              </a:xfrm>
              <a:prstGeom prst="rect">
                <a:avLst/>
              </a:prstGeom>
              <a:blipFill>
                <a:blip r:embed="rId10"/>
                <a:stretch>
                  <a:fillRect l="-250" t="-633" b="-5063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0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F5A-2641-4E1F-A42D-62D70950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519" t="-16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2E6-E168-4921-8A03-DE173232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39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13D3-9DC6-4260-B33A-A35191BB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15"/>
            <a:ext cx="8229600" cy="868362"/>
          </a:xfrm>
        </p:spPr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8E8B-85F2-4068-9E90-7C9D19E5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A2D5-E30A-49DD-86BF-00AF21C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5717"/>
            <a:ext cx="5472209" cy="386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(Minus signs can be removed without affecting correctness.)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left). 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blipFill>
                <a:blip r:embed="rId3"/>
                <a:stretch>
                  <a:fillRect l="-201" t="-26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9AD97-CB40-4D6F-ACEB-E887E61122E8}"/>
              </a:ext>
            </a:extLst>
          </p:cNvPr>
          <p:cNvCxnSpPr>
            <a:cxnSpLocks/>
          </p:cNvCxnSpPr>
          <p:nvPr/>
        </p:nvCxnSpPr>
        <p:spPr bwMode="auto">
          <a:xfrm>
            <a:off x="2540124" y="5545439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AB2FD-416B-447F-9B98-ABD9310DE834}"/>
              </a:ext>
            </a:extLst>
          </p:cNvPr>
          <p:cNvCxnSpPr>
            <a:cxnSpLocks/>
          </p:cNvCxnSpPr>
          <p:nvPr/>
        </p:nvCxnSpPr>
        <p:spPr bwMode="auto">
          <a:xfrm>
            <a:off x="2483768" y="4712514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4A56-E8A3-4773-B3CA-A36391FE76EB}"/>
              </a:ext>
            </a:extLst>
          </p:cNvPr>
          <p:cNvSpPr/>
          <p:nvPr/>
        </p:nvSpPr>
        <p:spPr>
          <a:xfrm>
            <a:off x="3666303" y="4484686"/>
            <a:ext cx="504056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353EC-696C-4CFF-8E52-D4CA5A0256F4}"/>
              </a:ext>
            </a:extLst>
          </p:cNvPr>
          <p:cNvSpPr/>
          <p:nvPr/>
        </p:nvSpPr>
        <p:spPr>
          <a:xfrm>
            <a:off x="7400265" y="5368860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28102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4B62-B5F0-45F7-A47B-D41B860B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14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DC8-1B5D-4FDC-A7F0-2441449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933823" cy="868362"/>
          </a:xfrm>
        </p:spPr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11E7-16AF-4A56-AA7F-3CAAE47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024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67EC-C33F-415D-9BBA-CFF69951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0155-917B-4515-9F2A-27E50A4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6" y="37157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/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300" t="-613" b="-245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/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/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15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/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300" t="-680" b="-136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836440-2872-4E1F-A011-E9D0871FD61E}"/>
              </a:ext>
            </a:extLst>
          </p:cNvPr>
          <p:cNvSpPr/>
          <p:nvPr/>
        </p:nvSpPr>
        <p:spPr bwMode="auto">
          <a:xfrm>
            <a:off x="4182264" y="593816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643E2E-C926-4042-8F18-BBF20B322359}"/>
              </a:ext>
            </a:extLst>
          </p:cNvPr>
          <p:cNvSpPr/>
          <p:nvPr/>
        </p:nvSpPr>
        <p:spPr bwMode="auto">
          <a:xfrm>
            <a:off x="4164238" y="522920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5350AB-13EB-4426-B579-6DA84A334F6E}"/>
              </a:ext>
            </a:extLst>
          </p:cNvPr>
          <p:cNvSpPr/>
          <p:nvPr/>
        </p:nvSpPr>
        <p:spPr bwMode="auto">
          <a:xfrm>
            <a:off x="4171266" y="422108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C29019-4ED2-4C10-AD1E-0718FCD53D72}"/>
              </a:ext>
            </a:extLst>
          </p:cNvPr>
          <p:cNvSpPr/>
          <p:nvPr/>
        </p:nvSpPr>
        <p:spPr bwMode="auto">
          <a:xfrm>
            <a:off x="4182265" y="3645024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/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892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04DF60-E569-4E47-99FE-61ECAB0F8D68}"/>
              </a:ext>
            </a:extLst>
          </p:cNvPr>
          <p:cNvSpPr/>
          <p:nvPr/>
        </p:nvSpPr>
        <p:spPr bwMode="auto">
          <a:xfrm>
            <a:off x="4212527" y="2295620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0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AF-7A50-4714-99FA-BB2C885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68362"/>
          </a:xfrm>
        </p:spPr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“Gradient descent” approach to tuning PID controller (model-free), by adjusting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  <a:blipFill>
                <a:blip r:embed="rId2"/>
                <a:stretch>
                  <a:fillRect l="-1220" t="-1669" r="-2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CE13-3C0C-4D04-866A-C869F67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80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F-E4AE-4702-982F-61155B73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</a:t>
            </a:r>
            <a:r>
              <a:rPr lang="en-US"/>
              <a:t>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/>
                  <a:t>https://classroom.udacity.com/courses/cs373/lessons/48743150/concepts/f9fe06f9-9b1c-40b1-b9ad-312ca92be287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  <a:blipFill>
                <a:blip r:embed="rId2"/>
                <a:stretch>
                  <a:fillRect l="-815" t="-4000" r="-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B478-DC7A-47CB-AC9B-18728E5D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925F-1FD1-4AB7-AEA0-2660B9D3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42" y="3436441"/>
            <a:ext cx="5729315" cy="33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5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5B14-91FD-4958-8711-CD99420CA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Lab1: PID 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C773-28C2-4F9F-92A3-1E57E0444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from Python code Lab1/PIDControl.py on Box, add function twiddle() to tune PID gains.</a:t>
            </a:r>
          </a:p>
          <a:p>
            <a:pPr lvl="1"/>
            <a:r>
              <a:rPr lang="en-US" dirty="0"/>
              <a:t>PIDControl.py is based on “4. Quiz: Racetrack control”, with an added function </a:t>
            </a:r>
            <a:r>
              <a:rPr lang="en-US" dirty="0" err="1"/>
              <a:t>plt.plot</a:t>
            </a:r>
            <a:r>
              <a:rPr lang="en-US" dirty="0"/>
              <a:t>() for visualization of resulting trajectory</a:t>
            </a:r>
          </a:p>
          <a:p>
            <a:pPr lvl="1"/>
            <a:r>
              <a:rPr lang="en-US" dirty="0">
                <a:hlinkClick r:id="rId2"/>
              </a:rPr>
              <a:t>https://classroom.udacity.com/courses/cs373/lessons/48721468/concepts/487015300923 </a:t>
            </a:r>
            <a:endParaRPr lang="en-US" dirty="0"/>
          </a:p>
          <a:p>
            <a:r>
              <a:rPr lang="en-US" dirty="0"/>
              <a:t>See “Lab1 Assignment.docx” for more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9446C-DA8F-44FE-BDA5-EF35E84B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543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806-30A4-4DFA-BD23-54357D9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7D09-9221-449F-8FBD-67FDB568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1ECE-E9B0-41F7-87CB-DDF95537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BD37-0022-4F7E-8D59-346A9C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" y="3717032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5FA0-14D4-4E96-A4DE-55AE6D46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Lab2: More 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DB6B0-68F3-4A86-824E-452889C34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Change the track shape to a circle, and tune </a:t>
                </a:r>
                <a:endParaRPr lang="en-SE" dirty="0"/>
              </a:p>
              <a:p>
                <a:pPr lvl="1"/>
                <a:r>
                  <a:rPr lang="en-US" dirty="0"/>
                  <a:t>A P controller,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 </a:t>
                </a:r>
                <a:endParaRPr lang="en-SE" dirty="0"/>
              </a:p>
              <a:p>
                <a:pPr lvl="1"/>
                <a:r>
                  <a:rPr lang="en-US" dirty="0"/>
                  <a:t>A PI controller,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</a:t>
                </a:r>
                <a:endParaRPr lang="en-SE" dirty="0"/>
              </a:p>
              <a:p>
                <a:pPr lvl="1"/>
                <a:r>
                  <a:rPr lang="en-US" dirty="0"/>
                  <a:t>A PD controller,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</a:t>
                </a:r>
                <a:endParaRPr lang="en-SE" dirty="0"/>
              </a:p>
              <a:p>
                <a:pPr lvl="1"/>
                <a:r>
                  <a:rPr lang="en-US" dirty="0"/>
                  <a:t>A PID controller.</a:t>
                </a:r>
              </a:p>
              <a:p>
                <a:pPr lvl="1"/>
                <a:r>
                  <a:rPr lang="en-US" dirty="0"/>
                  <a:t>A PID controller with higher speed of 10.0.</a:t>
                </a:r>
              </a:p>
              <a:p>
                <a:r>
                  <a:rPr lang="en-US" dirty="0"/>
                  <a:t>See “Lab2 Assignment.docx” for more details.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DB6B0-68F3-4A86-824E-452889C34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36CE1-9820-41F7-8F0C-9740BDC9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745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B1B1-0C38-4E95-88F5-1635DB2F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 Intuition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17520-1800-474E-ABB8-84757C35D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Controlling Self Driving Cars PID Control tutorial</a:t>
            </a:r>
          </a:p>
          <a:p>
            <a:pPr lvl="1"/>
            <a:r>
              <a:rPr lang="en-US" dirty="0"/>
              <a:t>https://www.youtube.com/watch?v=4Y7zG48uHRo  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87D03-7AE9-4637-BBF3-A7534E52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889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F9D-7B4D-49B3-AAD2-F4D367EA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97A65-885C-4B65-8995-0EA53439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A5CB8-0B75-42C1-BA32-3A411A95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5634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44EF0C-AEAC-4BBB-8B22-4C3E2C36C76C}"/>
              </a:ext>
            </a:extLst>
          </p:cNvPr>
          <p:cNvSpPr/>
          <p:nvPr/>
        </p:nvSpPr>
        <p:spPr>
          <a:xfrm>
            <a:off x="3280621" y="6608857"/>
            <a:ext cx="2582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https://en.wikipedia.org/wiki/PID_controller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687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  <a:blipFill>
                <a:blip r:embed="rId2"/>
                <a:stretch>
                  <a:fillRect l="-3333" t="-1673" r="-34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7398-2D91-46D6-996A-8A463B1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7729-FC84-4333-B92B-83A2D233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5" y="215128"/>
            <a:ext cx="4849405" cy="3732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EB8B4-FBEE-4FA6-B3C3-1F504A0F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62" y="4051205"/>
            <a:ext cx="4577482" cy="237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</p:spPr>
            <p:txBody>
              <a:bodyPr/>
              <a:lstStyle/>
              <a:p>
                <a:r>
                  <a:rPr lang="en-US" sz="32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  <a:blipFill>
                <a:blip r:embed="rId5"/>
                <a:stretch>
                  <a:fillRect l="-1158" b="-34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975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2BF20-3233-4515-9847-AABDD2D6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8473-89FA-4FC1-970E-7519D221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3" y="351670"/>
            <a:ext cx="4593938" cy="36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61FC-8067-4493-AAE8-FD1E411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53" y="4009319"/>
            <a:ext cx="4588547" cy="255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blipFill>
                <a:blip r:embed="rId5"/>
                <a:stretch>
                  <a:fillRect t="-2817" b="-21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6"/>
                <a:stretch>
                  <a:fillRect l="-3190" t="-1553" r="-22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5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</p:spPr>
            <p:txBody>
              <a:bodyPr/>
              <a:lstStyle/>
              <a:p>
                <a:r>
                  <a:rPr lang="en-US" sz="36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  <a:blipFill>
                <a:blip r:embed="rId3"/>
                <a:stretch>
                  <a:fillRect l="-2152" b="-140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Reduced overshoot</a:t>
                </a:r>
              </a:p>
              <a:p>
                <a:pPr lvl="1"/>
                <a:r>
                  <a:rPr lang="en-US" dirty="0"/>
                  <a:t>Faster response </a:t>
                </a:r>
              </a:p>
              <a:p>
                <a:pPr lvl="1"/>
                <a:r>
                  <a:rPr lang="en-US" dirty="0"/>
                  <a:t>Little effect on steady state</a:t>
                </a:r>
              </a:p>
              <a:p>
                <a:pPr lvl="1"/>
                <a:r>
                  <a:rPr lang="en-US" dirty="0"/>
                  <a:t>More sensitive to measurement nose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4"/>
                <a:stretch>
                  <a:fillRect l="-3190" t="-1553" r="-27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EC1C-6A8A-4036-BAEE-DEF8340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DE97B-2E3E-4A7F-9C38-F97DFD8D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53" y="40687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7A562-5755-4C16-96CD-B303AAA55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57" y="2010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5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11  Multi-core.pptx" id="{2FA8B54D-E8C4-4E89-91A3-F7D40B8BEA32}" vid="{1B1687CF-209A-405E-B0AC-2C129ECCB58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FA4B64-C96F-467C-8285-6AC46DCEFA0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21e1496-d443-4306-ad63-a100e0046a13"/>
  </ds:schemaRefs>
</ds:datastoreItem>
</file>

<file path=customXml/itemProps2.xml><?xml version="1.0" encoding="utf-8"?>
<ds:datastoreItem xmlns:ds="http://schemas.openxmlformats.org/officeDocument/2006/customXml" ds:itemID="{864F1CD1-F2FC-4FFA-AE7A-1E5DB3F49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5B7194-A3AF-4249-ACB5-9671D72B66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_Template New</Template>
  <TotalTime>3383</TotalTime>
  <Words>3783</Words>
  <Application>Microsoft Office PowerPoint</Application>
  <PresentationFormat>On-screen Show (4:3)</PresentationFormat>
  <Paragraphs>392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Cambria Math</vt:lpstr>
      <vt:lpstr>Default Design</vt:lpstr>
      <vt:lpstr>L3 Control</vt:lpstr>
      <vt:lpstr>Controller Design</vt:lpstr>
      <vt:lpstr>Vehicle Control Architecture</vt:lpstr>
      <vt:lpstr>The Feedback Control Problem</vt:lpstr>
      <vt:lpstr>PID Control Intuition</vt:lpstr>
      <vt:lpstr>PID Control</vt:lpstr>
      <vt:lpstr>Proportional Term K_p</vt:lpstr>
      <vt:lpstr>PowerPoint Presentation</vt:lpstr>
      <vt:lpstr>Derivative Term K_d</vt:lpstr>
      <vt:lpstr>Summary of Effects of PID Gains</vt:lpstr>
      <vt:lpstr>Example: Vehicle Lateral Control </vt:lpstr>
      <vt:lpstr>System and Controller Modeling</vt:lpstr>
      <vt:lpstr>System and Controller Modeling</vt:lpstr>
      <vt:lpstr>Control Design with Pole Placement (not covered in this course)</vt:lpstr>
      <vt:lpstr>Control Design cont’d</vt:lpstr>
      <vt:lpstr>Simplifying Assumptions We Made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MPC Example: Vehicle Lateral Control</vt:lpstr>
      <vt:lpstr>MPC Example Performance</vt:lpstr>
      <vt:lpstr>MPC Quiz</vt:lpstr>
      <vt:lpstr>Kinematics vs. Dynamics</vt:lpstr>
      <vt:lpstr>Kinematic vs. Dynamic Control</vt:lpstr>
      <vt:lpstr>PID Control Lab Setup</vt:lpstr>
      <vt:lpstr>Udacity: Racetrack Control</vt:lpstr>
      <vt:lpstr>Kinematic Bicycle Model</vt:lpstr>
      <vt:lpstr>State Update Equation</vt:lpstr>
      <vt:lpstr>Udacity: State Update based on Kinematic Bicycle Model</vt:lpstr>
      <vt:lpstr>Straight Line vs. Circular Motion</vt:lpstr>
      <vt:lpstr>run()</vt:lpstr>
      <vt:lpstr>For General dt</vt:lpstr>
      <vt:lpstr>twiddle()</vt:lpstr>
      <vt:lpstr>twiddle() vs. Pole Placement</vt:lpstr>
      <vt:lpstr>Changing to P Control</vt:lpstr>
      <vt:lpstr>Lab1: PID Control</vt:lpstr>
      <vt:lpstr>Lab2: More PID Control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  Multi-core</dc:title>
  <dc:creator>Zonghua Gu</dc:creator>
  <cp:lastModifiedBy>Zonghua Gu</cp:lastModifiedBy>
  <cp:revision>151</cp:revision>
  <dcterms:created xsi:type="dcterms:W3CDTF">2020-03-03T09:50:33Z</dcterms:created>
  <dcterms:modified xsi:type="dcterms:W3CDTF">2021-03-24T11:54:15Z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